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</p:sldMasterIdLst>
  <p:notesMasterIdLst>
    <p:notesMasterId r:id="rId12"/>
  </p:notesMasterIdLst>
  <p:sldIdLst>
    <p:sldId id="256" r:id="rId5"/>
    <p:sldId id="259" r:id="rId6"/>
    <p:sldId id="408" r:id="rId7"/>
    <p:sldId id="410" r:id="rId8"/>
    <p:sldId id="269" r:id="rId9"/>
    <p:sldId id="257" r:id="rId10"/>
    <p:sldId id="409" r:id="rId11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rrek Davis" initials="DD" lastIdx="1" clrIdx="0">
    <p:extLst>
      <p:ext uri="{19B8F6BF-5375-455C-9EA6-DF929625EA0E}">
        <p15:presenceInfo xmlns:p15="http://schemas.microsoft.com/office/powerpoint/2012/main" userId="cea66959aa0ef2f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80437" autoAdjust="0"/>
  </p:normalViewPr>
  <p:slideViewPr>
    <p:cSldViewPr snapToGrid="0">
      <p:cViewPr varScale="1">
        <p:scale>
          <a:sx n="111" d="100"/>
          <a:sy n="111" d="100"/>
        </p:scale>
        <p:origin x="1422" y="96"/>
      </p:cViewPr>
      <p:guideLst/>
    </p:cSldViewPr>
  </p:slideViewPr>
  <p:outlineViewPr>
    <p:cViewPr>
      <p:scale>
        <a:sx n="33" d="100"/>
        <a:sy n="33" d="100"/>
      </p:scale>
      <p:origin x="0" y="-74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C037D16-5088-4A64-837D-B146CC1DA51F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DFC25A6-5C15-475A-B75A-00886C5B7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1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20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45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53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6014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01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1219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82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06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0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7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1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1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3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0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0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8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F17E284-21BB-46E5-BC47-3FE7F0DC66D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080074B-CD25-4432-91E6-DDD8C82E0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17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gp.org/grow-professionally" TargetMode="External"/><Relationship Id="rId2" Type="http://schemas.openxmlformats.org/officeDocument/2006/relationships/hyperlink" Target="https://finance.ky.gov/services/eprocurement/Pages/Kentucky-Procurement-Institute-Training-and-Certificate-Program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10962"/>
            <a:ext cx="9144000" cy="1614615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Kentucky Procurement Institute</a:t>
            </a:r>
            <a:br>
              <a:rPr lang="en-US" sz="4400" dirty="0"/>
            </a:br>
            <a:r>
              <a:rPr lang="en-US" sz="3600" dirty="0"/>
              <a:t>Training &amp; Certificate Program</a:t>
            </a:r>
            <a:endParaRPr lang="en-US" sz="4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281" y="3044457"/>
            <a:ext cx="3438665" cy="19240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9941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Training &amp; Certification Program Goals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Establish a consistent training framework for procurement professionals in Kentucky</a:t>
            </a:r>
          </a:p>
          <a:p>
            <a:pPr lvl="0"/>
            <a:r>
              <a:rPr lang="en-US" dirty="0"/>
              <a:t>Establish a certificate program to certify basic levels of training accomplished by a procurement professional </a:t>
            </a:r>
          </a:p>
          <a:p>
            <a:pPr lvl="0"/>
            <a:r>
              <a:rPr lang="en-US" dirty="0"/>
              <a:t>Create a clear framework to delegate procurement authority in a meaningful way</a:t>
            </a:r>
          </a:p>
          <a:p>
            <a:pPr lvl="0"/>
            <a:r>
              <a:rPr lang="en-US" dirty="0"/>
              <a:t>Raise the profession of procurement across the State</a:t>
            </a:r>
          </a:p>
        </p:txBody>
      </p:sp>
    </p:spTree>
    <p:extLst>
      <p:ext uri="{BB962C8B-B14F-4D97-AF65-F5344CB8AC3E}">
        <p14:creationId xmlns:p14="http://schemas.microsoft.com/office/powerpoint/2010/main" val="352547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Certificate Program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110356"/>
              </p:ext>
            </p:extLst>
          </p:nvPr>
        </p:nvGraphicFramePr>
        <p:xfrm>
          <a:off x="166729" y="86264"/>
          <a:ext cx="8810541" cy="7029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13">
                  <a:extLst>
                    <a:ext uri="{9D8B030D-6E8A-4147-A177-3AD203B41FA5}">
                      <a16:colId xmlns:a16="http://schemas.microsoft.com/office/drawing/2014/main" val="1407025041"/>
                    </a:ext>
                  </a:extLst>
                </a:gridCol>
                <a:gridCol w="4331604">
                  <a:extLst>
                    <a:ext uri="{9D8B030D-6E8A-4147-A177-3AD203B41FA5}">
                      <a16:colId xmlns:a16="http://schemas.microsoft.com/office/drawing/2014/main" val="1165998926"/>
                    </a:ext>
                  </a:extLst>
                </a:gridCol>
                <a:gridCol w="2219824">
                  <a:extLst>
                    <a:ext uri="{9D8B030D-6E8A-4147-A177-3AD203B41FA5}">
                      <a16:colId xmlns:a16="http://schemas.microsoft.com/office/drawing/2014/main" val="3437939746"/>
                    </a:ext>
                  </a:extLst>
                </a:gridCol>
              </a:tblGrid>
              <a:tr h="69910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Small</a:t>
                      </a:r>
                      <a:r>
                        <a:rPr lang="en-US" baseline="0" dirty="0"/>
                        <a:t> Purchase Authority (SPA)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Training</a:t>
                      </a:r>
                      <a:r>
                        <a:rPr lang="en-US" baseline="0" dirty="0"/>
                        <a:t> Required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Certificates Awarded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160137"/>
                  </a:ext>
                </a:extLst>
              </a:tr>
              <a:tr h="1697824">
                <a:tc>
                  <a:txBody>
                    <a:bodyPr/>
                    <a:lstStyle/>
                    <a:p>
                      <a:r>
                        <a:rPr lang="en-US" sz="1600" dirty="0"/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600" baseline="0" dirty="0"/>
                        <a:t>Foundations of Strategy &amp; Policy Core Certificate (NIGP) </a:t>
                      </a:r>
                      <a:r>
                        <a:rPr lang="en-US" sz="1600" b="1" baseline="0" dirty="0"/>
                        <a:t>OR</a:t>
                      </a:r>
                      <a:r>
                        <a:rPr lang="en-US" sz="1600" baseline="0" dirty="0"/>
                        <a:t> Procurement 101: Foundations of Public Procurement (NASPO)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600" baseline="0"/>
                        <a:t>Personal Service Contractors &amp; Fringe Benefits: The HR Perspective</a:t>
                      </a:r>
                      <a:endParaRPr lang="en-US" sz="1600" baseline="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600" baseline="0" dirty="0"/>
                        <a:t>Intro to Kentucky Public Procurement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600" baseline="0" dirty="0"/>
                        <a:t>Intro to Professional Service Contracts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050075"/>
                  </a:ext>
                </a:extLst>
              </a:tr>
              <a:tr h="935341">
                <a:tc>
                  <a:txBody>
                    <a:bodyPr/>
                    <a:lstStyle/>
                    <a:p>
                      <a:r>
                        <a:rPr lang="en-US" sz="1600" dirty="0"/>
                        <a:t>$10,000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600" dirty="0"/>
                        <a:t>Training required for $1,000</a:t>
                      </a:r>
                      <a:r>
                        <a:rPr lang="en-US" sz="1600" baseline="0" dirty="0"/>
                        <a:t> SPA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600" baseline="0" dirty="0"/>
                        <a:t>Advanced Kentucky Public Procurement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Kentucky</a:t>
                      </a:r>
                      <a:r>
                        <a:rPr lang="en-US" sz="1600" baseline="0" dirty="0"/>
                        <a:t> Certified Procurement Analyst (KCPA)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457954"/>
                  </a:ext>
                </a:extLst>
              </a:tr>
              <a:tr h="1676600">
                <a:tc>
                  <a:txBody>
                    <a:bodyPr/>
                    <a:lstStyle/>
                    <a:p>
                      <a:r>
                        <a:rPr lang="en-US" sz="1600" dirty="0"/>
                        <a:t>$20,000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dirty="0"/>
                        <a:t>KCPA </a:t>
                      </a:r>
                      <a:r>
                        <a:rPr lang="en-US" sz="1600" baseline="0" dirty="0"/>
                        <a:t>certificate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aseline="0" dirty="0"/>
                        <a:t>Foundations of Sourcing &amp; Contracting Core Certificate (NIGP) </a:t>
                      </a:r>
                      <a:r>
                        <a:rPr lang="en-US" sz="1600" b="1" baseline="0" dirty="0"/>
                        <a:t>OR</a:t>
                      </a:r>
                      <a:r>
                        <a:rPr lang="en-US" sz="1600" baseline="0" dirty="0"/>
                        <a:t> Introduction to Requests for Proposals (NASPO)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aseline="0" dirty="0"/>
                        <a:t>Kentucky Contract Administration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Kentucky</a:t>
                      </a:r>
                      <a:r>
                        <a:rPr lang="en-US" sz="1600" baseline="0" dirty="0"/>
                        <a:t> Certified Procurement Specialist (KCPS)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814741"/>
                  </a:ext>
                </a:extLst>
              </a:tr>
              <a:tr h="1676600">
                <a:tc>
                  <a:txBody>
                    <a:bodyPr/>
                    <a:lstStyle/>
                    <a:p>
                      <a:r>
                        <a:rPr lang="en-US" sz="1600" dirty="0"/>
                        <a:t>$20,000 +</a:t>
                      </a:r>
                    </a:p>
                    <a:p>
                      <a:r>
                        <a:rPr lang="en-US" sz="1600" dirty="0"/>
                        <a:t>(Exclusive</a:t>
                      </a:r>
                      <a:r>
                        <a:rPr lang="en-US" sz="1600" baseline="0" dirty="0"/>
                        <a:t> to the Finance &amp; Administration Cabinet)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dirty="0"/>
                        <a:t>KCPS </a:t>
                      </a:r>
                      <a:r>
                        <a:rPr lang="en-US" sz="1600" baseline="0" dirty="0"/>
                        <a:t>certificate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aseline="0" dirty="0"/>
                        <a:t>Negotiations Competency Module (NIGP) </a:t>
                      </a:r>
                      <a:r>
                        <a:rPr lang="en-US" sz="1600" b="1" baseline="0" dirty="0"/>
                        <a:t>OR</a:t>
                      </a:r>
                      <a:r>
                        <a:rPr lang="en-US" sz="1600" baseline="0" dirty="0"/>
                        <a:t> Negotiations 104: Introduction to Negotiations (NASPO)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aseline="0" dirty="0"/>
                        <a:t>Introduction to Market Research (NASPO)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Kentucky</a:t>
                      </a:r>
                      <a:r>
                        <a:rPr lang="en-US" sz="1600" baseline="0" dirty="0"/>
                        <a:t> Certified Procurement Manager (KCPM)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578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37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Procurement staff with Certified Professional Public Buyer (CPPB) or Certified Public Professional Officer (CPPO) designations will not be required to take NIGP or NASPO required courses.</a:t>
            </a:r>
          </a:p>
          <a:p>
            <a:r>
              <a:rPr lang="en-US" dirty="0"/>
              <a:t>Procurement staff without CPPB or CPPO designations that provide proof of completing the required NIGP or NASPO courses will not be required to retake those courses.</a:t>
            </a:r>
          </a:p>
        </p:txBody>
      </p:sp>
    </p:spTree>
    <p:extLst>
      <p:ext uri="{BB962C8B-B14F-4D97-AF65-F5344CB8AC3E}">
        <p14:creationId xmlns:p14="http://schemas.microsoft.com/office/powerpoint/2010/main" val="3921655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Delegated Small Purchase Authority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Delegated Small Purchase Authority will be standardized to three levels: $1,000, $10,000 &amp; $20,000</a:t>
            </a:r>
          </a:p>
          <a:p>
            <a:r>
              <a:rPr lang="en-US" dirty="0"/>
              <a:t>Delegated Small Purchase Authority will be based on the level of training obtained by procurement staff within the agency, agency need &amp; documented requirements according to 200 KAR 5:302 Section 2.</a:t>
            </a:r>
          </a:p>
          <a:p>
            <a:r>
              <a:rPr lang="en-US" dirty="0"/>
              <a:t>The certificates obtained will document that an agency has well trained and knowledgeable staff.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2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Agency staff must complete the training required for their agency’s Small Purchase Authority within one year to maintain that delegated authority</a:t>
            </a:r>
          </a:p>
          <a:p>
            <a:endParaRPr lang="en-US" sz="2400" dirty="0"/>
          </a:p>
          <a:p>
            <a:r>
              <a:rPr lang="en-US" sz="2400" dirty="0"/>
              <a:t>Agencies staff must continue to maintain required training to match their delegated authority.  </a:t>
            </a:r>
          </a:p>
          <a:p>
            <a:endParaRPr lang="en-US" sz="2400" dirty="0"/>
          </a:p>
          <a:p>
            <a:r>
              <a:rPr lang="en-US" sz="2400" dirty="0"/>
              <a:t>Agencies will be asked to provide KPI with yearly reports verifying employee’s certificate level.</a:t>
            </a:r>
          </a:p>
        </p:txBody>
      </p:sp>
    </p:spTree>
    <p:extLst>
      <p:ext uri="{BB962C8B-B14F-4D97-AF65-F5344CB8AC3E}">
        <p14:creationId xmlns:p14="http://schemas.microsoft.com/office/powerpoint/2010/main" val="3506029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/>
              <a:t>Training will be offered periodically throughout the year. </a:t>
            </a:r>
          </a:p>
          <a:p>
            <a:endParaRPr lang="en-US" sz="1200" dirty="0"/>
          </a:p>
          <a:p>
            <a:r>
              <a:rPr lang="en-US" sz="2400" dirty="0"/>
              <a:t>A training schedule is available at </a:t>
            </a:r>
            <a:r>
              <a:rPr lang="en-US" sz="2000" dirty="0">
                <a:hlinkClick r:id="rId2"/>
              </a:rPr>
              <a:t>https://finance.ky.gov/services/eprocurement/Pages/Kentucky-Procurement-Institute-Training-and-Certificate-Program.aspx</a:t>
            </a:r>
            <a:r>
              <a:rPr lang="en-US" sz="2000" dirty="0"/>
              <a:t> </a:t>
            </a:r>
          </a:p>
          <a:p>
            <a:endParaRPr lang="en-US" sz="1200" dirty="0"/>
          </a:p>
          <a:p>
            <a:r>
              <a:rPr lang="en-US" sz="2400" b="1" dirty="0"/>
              <a:t>NIGP</a:t>
            </a:r>
            <a:r>
              <a:rPr lang="en-US" sz="2400" dirty="0"/>
              <a:t> – National Institute for Governmental Procurement   </a:t>
            </a:r>
            <a:r>
              <a:rPr lang="en-US" sz="2000" dirty="0"/>
              <a:t>For more information see </a:t>
            </a:r>
            <a:r>
              <a:rPr lang="en-US" sz="2000" dirty="0">
                <a:hlinkClick r:id="rId3"/>
              </a:rPr>
              <a:t>http://www.nigp.org/grow-professionally</a:t>
            </a:r>
            <a:r>
              <a:rPr lang="en-US" sz="2000" dirty="0"/>
              <a:t> </a:t>
            </a:r>
          </a:p>
          <a:p>
            <a:endParaRPr lang="en-US" sz="1200" dirty="0"/>
          </a:p>
          <a:p>
            <a:r>
              <a:rPr lang="en-US" sz="2400" b="1" dirty="0"/>
              <a:t>NASPO</a:t>
            </a:r>
            <a:r>
              <a:rPr lang="en-US" sz="2400" dirty="0"/>
              <a:t> – National Association of State Procurement Officials </a:t>
            </a:r>
            <a:r>
              <a:rPr lang="en-US" sz="1800" dirty="0"/>
              <a:t>For more information see </a:t>
            </a:r>
            <a:r>
              <a:rPr lang="en-US" sz="2000" u="sng" dirty="0">
                <a:solidFill>
                  <a:schemeClr val="accent2"/>
                </a:solidFill>
              </a:rPr>
              <a:t>https://www.naspo.org/procurement-u/</a:t>
            </a:r>
          </a:p>
          <a:p>
            <a:endParaRPr lang="en-US" sz="24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0767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6FA37545B15741ABDACDEF8D4128F2" ma:contentTypeVersion="2" ma:contentTypeDescription="Create a new document." ma:contentTypeScope="" ma:versionID="f570bda1b893fc2d2bea2a4559344d0a">
  <xsd:schema xmlns:xsd="http://www.w3.org/2001/XMLSchema" xmlns:xs="http://www.w3.org/2001/XMLSchema" xmlns:p="http://schemas.microsoft.com/office/2006/metadata/properties" xmlns:ns1="http://schemas.microsoft.com/sharepoint/v3" xmlns:ns2="f3725848-e058-4ee5-9d24-ffa17a7e8063" targetNamespace="http://schemas.microsoft.com/office/2006/metadata/properties" ma:root="true" ma:fieldsID="9ef3e9d33f83fe21b449eb52f7910c50" ns1:_="" ns2:_="">
    <xsd:import namespace="http://schemas.microsoft.com/sharepoint/v3"/>
    <xsd:import namespace="f3725848-e058-4ee5-9d24-ffa17a7e806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725848-e058-4ee5-9d24-ffa17a7e806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940224-4A80-49EB-8EEF-44337447534E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sharepoint/v3"/>
    <ds:schemaRef ds:uri="http://purl.org/dc/terms/"/>
    <ds:schemaRef ds:uri="http://schemas.openxmlformats.org/package/2006/metadata/core-properties"/>
    <ds:schemaRef ds:uri="f3725848-e058-4ee5-9d24-ffa17a7e8063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2020135-4D9C-410D-8696-611AF14582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641750-B590-4BF4-A502-03AB46D69B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3725848-e058-4ee5-9d24-ffa17a7e80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23628</TotalTime>
  <Words>467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3</vt:lpstr>
      <vt:lpstr>Slice</vt:lpstr>
      <vt:lpstr>Kentucky Procurement Institute Training &amp; Certificate Program</vt:lpstr>
      <vt:lpstr>Training &amp; Certification Program Goals</vt:lpstr>
      <vt:lpstr>Certificate Program</vt:lpstr>
      <vt:lpstr>Certificate Program</vt:lpstr>
      <vt:lpstr>Delegated Small Purchase Authority</vt:lpstr>
      <vt:lpstr>Training</vt:lpstr>
      <vt:lpstr>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Ohio Public Procurement</dc:title>
  <dc:creator>Derrek Davis</dc:creator>
  <cp:lastModifiedBy>Luby, Shelby (Finance)</cp:lastModifiedBy>
  <cp:revision>258</cp:revision>
  <cp:lastPrinted>2017-01-05T15:30:27Z</cp:lastPrinted>
  <dcterms:created xsi:type="dcterms:W3CDTF">2015-10-05T19:30:20Z</dcterms:created>
  <dcterms:modified xsi:type="dcterms:W3CDTF">2026-06-18T14:43:58Z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0x010100F66FA37545B15741ABDACDEF8D4128F2</vt:lpwstr>
  </property>
</Properties>
</file>